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
  </p:notesMasterIdLst>
  <p:handoutMasterIdLst>
    <p:handoutMasterId r:id="rId20"/>
  </p:handoutMasterIdLst>
  <p:sldIdLst>
    <p:sldId id="277" r:id="rId2"/>
    <p:sldId id="268" r:id="rId3"/>
    <p:sldId id="279" r:id="rId4"/>
    <p:sldId id="281" r:id="rId5"/>
    <p:sldId id="282" r:id="rId6"/>
    <p:sldId id="278" r:id="rId7"/>
    <p:sldId id="269" r:id="rId8"/>
    <p:sldId id="270" r:id="rId9"/>
    <p:sldId id="283" r:id="rId10"/>
    <p:sldId id="284" r:id="rId11"/>
    <p:sldId id="285" r:id="rId12"/>
    <p:sldId id="286" r:id="rId13"/>
    <p:sldId id="287" r:id="rId14"/>
    <p:sldId id="288" r:id="rId15"/>
    <p:sldId id="289" r:id="rId16"/>
    <p:sldId id="290" r:id="rId17"/>
    <p:sldId id="27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9"/>
            <p14:sldId id="281"/>
            <p14:sldId id="282"/>
            <p14:sldId id="278"/>
            <p14:sldId id="269"/>
            <p14:sldId id="270"/>
            <p14:sldId id="283"/>
            <p14:sldId id="284"/>
            <p14:sldId id="285"/>
            <p14:sldId id="286"/>
            <p14:sldId id="287"/>
            <p14:sldId id="288"/>
            <p14:sldId id="289"/>
            <p14:sldId id="290"/>
            <p14:sldId id="276"/>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2B9C1A-B760-4369-B92C-34AA9DE5D073}" v="63" dt="2024-12-02T17:10:02.8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6400" autoAdjust="0"/>
  </p:normalViewPr>
  <p:slideViewPr>
    <p:cSldViewPr snapToGrid="0">
      <p:cViewPr varScale="1">
        <p:scale>
          <a:sx n="106" d="100"/>
          <a:sy n="106" d="100"/>
        </p:scale>
        <p:origin x="1650"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2024-12-02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2024-12-02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2,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2,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2,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2,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2,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2,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2,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2,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2,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2,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2,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proquest.com/docview/3051090090/D418F23D789B4B2EPQ/35?accountid=13631" TargetMode="External"/><Relationship Id="rId2" Type="http://schemas.openxmlformats.org/officeDocument/2006/relationships/hyperlink" Target="https://www.proquest.com/docview/3110416435/88312EBB29EC4E30PQ/9?accountid=13631" TargetMode="External"/><Relationship Id="rId1" Type="http://schemas.openxmlformats.org/officeDocument/2006/relationships/slideLayout" Target="../slideLayouts/slideLayout11.xml"/><Relationship Id="rId5" Type="http://schemas.openxmlformats.org/officeDocument/2006/relationships/hyperlink" Target="https://www.sciencedirect.com/science/article/pii/S2667010021002900" TargetMode="External"/><Relationship Id="rId4" Type="http://schemas.openxmlformats.org/officeDocument/2006/relationships/hyperlink" Target="https://www.proquest.com/docview/3099952516/88312EBB29EC4E30PQ/13?accountid=1363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ore.ac.uk/download/pdf/288300515.pdf" TargetMode="External"/><Relationship Id="rId2" Type="http://schemas.openxmlformats.org/officeDocument/2006/relationships/hyperlink" Target="https://www.sciencedirect.com/science/article/pii/S0360132318306917" TargetMode="External"/><Relationship Id="rId1" Type="http://schemas.openxmlformats.org/officeDocument/2006/relationships/slideLayout" Target="../slideLayouts/slideLayout11.xml"/><Relationship Id="rId5" Type="http://schemas.openxmlformats.org/officeDocument/2006/relationships/hyperlink" Target="https://www.sciencedirect.com/science/article/pii/S2667010021002900" TargetMode="External"/><Relationship Id="rId4" Type="http://schemas.openxmlformats.org/officeDocument/2006/relationships/hyperlink" Target="https://www.sciencedirect.com/science/article/pii/S221067071500063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US" sz="2400" dirty="0">
                <a:solidFill>
                  <a:schemeClr val="tx2"/>
                </a:solidFill>
              </a:rPr>
              <a:t>An Analysis of Power and Water consumption and GHG Emission of large buildings in Ontario, Canada</a:t>
            </a:r>
          </a:p>
        </p:txBody>
      </p:sp>
      <p:sp>
        <p:nvSpPr>
          <p:cNvPr id="3" name="Subtitle 2"/>
          <p:cNvSpPr>
            <a:spLocks noGrp="1"/>
          </p:cNvSpPr>
          <p:nvPr>
            <p:ph type="subTitle" idx="1"/>
          </p:nvPr>
        </p:nvSpPr>
        <p:spPr>
          <a:xfrm>
            <a:off x="289712" y="3589015"/>
            <a:ext cx="3389660" cy="1544300"/>
          </a:xfrm>
        </p:spPr>
        <p:txBody>
          <a:bodyPr/>
          <a:lstStyle/>
          <a:p>
            <a:r>
              <a:rPr lang="en-US" sz="1800" b="1" dirty="0"/>
              <a:t>Name</a:t>
            </a:r>
            <a:r>
              <a:rPr lang="en-US" sz="1800" dirty="0"/>
              <a:t>: Shankar Ghimire</a:t>
            </a:r>
          </a:p>
          <a:p>
            <a:r>
              <a:rPr lang="en-US" sz="1800" b="1" dirty="0"/>
              <a:t>Student ID#: </a:t>
            </a:r>
            <a:r>
              <a:rPr lang="en-US" sz="1800" dirty="0"/>
              <a:t>501177872</a:t>
            </a:r>
          </a:p>
          <a:p>
            <a:r>
              <a:rPr lang="en-US" sz="1800" b="1" dirty="0"/>
              <a:t>Supervisor</a:t>
            </a:r>
            <a:r>
              <a:rPr lang="en-US" sz="1800" dirty="0"/>
              <a:t>: </a:t>
            </a:r>
            <a:r>
              <a:rPr lang="en-US" sz="1800" dirty="0" err="1"/>
              <a:t>Ceni</a:t>
            </a:r>
            <a:r>
              <a:rPr lang="en-US" sz="1800" dirty="0"/>
              <a:t> </a:t>
            </a:r>
            <a:r>
              <a:rPr lang="en-US" sz="1800" dirty="0" err="1"/>
              <a:t>Babaoglu</a:t>
            </a:r>
            <a:r>
              <a:rPr lang="en-US" sz="1800" dirty="0"/>
              <a:t>, PhD</a:t>
            </a:r>
          </a:p>
          <a:p>
            <a:r>
              <a:rPr lang="en-US" sz="1800" b="1" dirty="0"/>
              <a:t>Program</a:t>
            </a:r>
            <a:r>
              <a:rPr lang="en-US" sz="1800" dirty="0"/>
              <a:t>: Data Analytics, Big Data, and Predictive Analytics</a:t>
            </a:r>
          </a:p>
          <a:p>
            <a:r>
              <a:rPr lang="en-US" sz="1800" b="1" dirty="0"/>
              <a:t>Date</a:t>
            </a:r>
            <a:r>
              <a:rPr lang="en-US" sz="1800" dirty="0"/>
              <a:t>: December 02, 2024</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34F8-4BC3-D713-F4AB-57998D4C0067}"/>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784E9F-406A-B4A8-FF45-D3DEB0D3D749}"/>
              </a:ext>
            </a:extLst>
          </p:cNvPr>
          <p:cNvSpPr>
            <a:spLocks noGrp="1"/>
          </p:cNvSpPr>
          <p:nvPr>
            <p:ph type="pic" sz="quarter" idx="11"/>
          </p:nvPr>
        </p:nvSpPr>
        <p:spPr>
          <a:xfrm>
            <a:off x="4074058" y="1465320"/>
            <a:ext cx="5069941" cy="4229423"/>
          </a:xfrm>
        </p:spPr>
        <p:txBody>
          <a:bodyPr/>
          <a:lstStyle/>
          <a:p>
            <a:endParaRPr lang="en-US" dirty="0"/>
          </a:p>
        </p:txBody>
      </p:sp>
      <p:sp>
        <p:nvSpPr>
          <p:cNvPr id="3" name="Title 2">
            <a:extLst>
              <a:ext uri="{FF2B5EF4-FFF2-40B4-BE49-F238E27FC236}">
                <a16:creationId xmlns:a16="http://schemas.microsoft.com/office/drawing/2014/main" id="{260766E6-6104-8D15-E940-C52CDACB98EF}"/>
              </a:ext>
            </a:extLst>
          </p:cNvPr>
          <p:cNvSpPr>
            <a:spLocks noGrp="1"/>
          </p:cNvSpPr>
          <p:nvPr>
            <p:ph type="title"/>
          </p:nvPr>
        </p:nvSpPr>
        <p:spPr/>
        <p:txBody>
          <a:bodyPr/>
          <a:lstStyle/>
          <a:p>
            <a:r>
              <a:rPr lang="en-US" dirty="0"/>
              <a:t>Model Selection and Performance </a:t>
            </a:r>
            <a:r>
              <a:rPr lang="en-US" dirty="0" err="1"/>
              <a:t>cont</a:t>
            </a:r>
            <a:r>
              <a:rPr lang="en-US" dirty="0"/>
              <a:t>…</a:t>
            </a:r>
          </a:p>
        </p:txBody>
      </p:sp>
      <p:sp>
        <p:nvSpPr>
          <p:cNvPr id="4" name="Content Placeholder 3">
            <a:extLst>
              <a:ext uri="{FF2B5EF4-FFF2-40B4-BE49-F238E27FC236}">
                <a16:creationId xmlns:a16="http://schemas.microsoft.com/office/drawing/2014/main" id="{A58563C8-01A7-BAE1-F8F6-E64037EDBA0A}"/>
              </a:ext>
            </a:extLst>
          </p:cNvPr>
          <p:cNvSpPr>
            <a:spLocks noGrp="1"/>
          </p:cNvSpPr>
          <p:nvPr>
            <p:ph idx="1"/>
          </p:nvPr>
        </p:nvSpPr>
        <p:spPr>
          <a:xfrm>
            <a:off x="365568" y="1472184"/>
            <a:ext cx="3708491" cy="4222560"/>
          </a:xfrm>
        </p:spPr>
        <p:txBody>
          <a:bodyPr/>
          <a:lstStyle/>
          <a:p>
            <a:pPr lvl="2"/>
            <a:endParaRPr lang="en-US" dirty="0"/>
          </a:p>
        </p:txBody>
      </p:sp>
      <p:sp>
        <p:nvSpPr>
          <p:cNvPr id="5" name="Date Placeholder 4">
            <a:extLst>
              <a:ext uri="{FF2B5EF4-FFF2-40B4-BE49-F238E27FC236}">
                <a16:creationId xmlns:a16="http://schemas.microsoft.com/office/drawing/2014/main" id="{52FA3947-D54E-CD48-1100-F309393F2201}"/>
              </a:ext>
            </a:extLst>
          </p:cNvPr>
          <p:cNvSpPr>
            <a:spLocks noGrp="1"/>
          </p:cNvSpPr>
          <p:nvPr>
            <p:ph type="dt" sz="half" idx="2"/>
          </p:nvPr>
        </p:nvSpPr>
        <p:spPr/>
        <p:txBody>
          <a:bodyPr/>
          <a:lstStyle/>
          <a:p>
            <a:fld id="{BCBA42CB-E389-4338-A8B7-EE0CBAE9CA56}" type="datetime4">
              <a:rPr lang="en-US" smtClean="0"/>
              <a:t>December 2, 2024</a:t>
            </a:fld>
            <a:r>
              <a:rPr lang="en-CA"/>
              <a:t>     |</a:t>
            </a:r>
            <a:endParaRPr lang="en-US" dirty="0"/>
          </a:p>
        </p:txBody>
      </p:sp>
      <p:sp>
        <p:nvSpPr>
          <p:cNvPr id="6" name="Slide Number Placeholder 5">
            <a:extLst>
              <a:ext uri="{FF2B5EF4-FFF2-40B4-BE49-F238E27FC236}">
                <a16:creationId xmlns:a16="http://schemas.microsoft.com/office/drawing/2014/main" id="{10DC03DE-17DC-60BB-A436-041CFBBAF283}"/>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9" name="Picture 8">
            <a:extLst>
              <a:ext uri="{FF2B5EF4-FFF2-40B4-BE49-F238E27FC236}">
                <a16:creationId xmlns:a16="http://schemas.microsoft.com/office/drawing/2014/main" id="{D6C9AD71-12B1-A284-E746-6B2B2F5643DD}"/>
              </a:ext>
            </a:extLst>
          </p:cNvPr>
          <p:cNvPicPr>
            <a:picLocks noChangeAspect="1"/>
          </p:cNvPicPr>
          <p:nvPr/>
        </p:nvPicPr>
        <p:blipFill>
          <a:blip r:embed="rId2"/>
          <a:stretch>
            <a:fillRect/>
          </a:stretch>
        </p:blipFill>
        <p:spPr>
          <a:xfrm>
            <a:off x="365567" y="823865"/>
            <a:ext cx="7783599" cy="5331400"/>
          </a:xfrm>
          <a:prstGeom prst="rect">
            <a:avLst/>
          </a:prstGeom>
        </p:spPr>
      </p:pic>
    </p:spTree>
    <p:extLst>
      <p:ext uri="{BB962C8B-B14F-4D97-AF65-F5344CB8AC3E}">
        <p14:creationId xmlns:p14="http://schemas.microsoft.com/office/powerpoint/2010/main" val="2725470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47E3-8134-1527-CE83-80E83DEF38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F8475E-A0D5-6094-2567-8A84355754D1}"/>
              </a:ext>
            </a:extLst>
          </p:cNvPr>
          <p:cNvSpPr>
            <a:spLocks noGrp="1"/>
          </p:cNvSpPr>
          <p:nvPr>
            <p:ph type="title"/>
          </p:nvPr>
        </p:nvSpPr>
        <p:spPr>
          <a:xfrm>
            <a:off x="365568" y="392415"/>
            <a:ext cx="8444818" cy="1069848"/>
          </a:xfrm>
        </p:spPr>
        <p:txBody>
          <a:bodyPr anchor="ctr">
            <a:normAutofit/>
          </a:bodyPr>
          <a:lstStyle/>
          <a:p>
            <a:r>
              <a:rPr lang="en-US" dirty="0"/>
              <a:t>Model Selection and Performance </a:t>
            </a:r>
            <a:r>
              <a:rPr lang="en-US" dirty="0" err="1"/>
              <a:t>cont</a:t>
            </a:r>
            <a:r>
              <a:rPr lang="en-US" dirty="0"/>
              <a:t>…</a:t>
            </a:r>
          </a:p>
        </p:txBody>
      </p:sp>
      <p:sp>
        <p:nvSpPr>
          <p:cNvPr id="4" name="Content Placeholder 3">
            <a:extLst>
              <a:ext uri="{FF2B5EF4-FFF2-40B4-BE49-F238E27FC236}">
                <a16:creationId xmlns:a16="http://schemas.microsoft.com/office/drawing/2014/main" id="{48B9C1F9-4D58-FDF0-4695-E14DC95ED2A5}"/>
              </a:ext>
            </a:extLst>
          </p:cNvPr>
          <p:cNvSpPr>
            <a:spLocks noGrp="1"/>
          </p:cNvSpPr>
          <p:nvPr>
            <p:ph idx="1"/>
          </p:nvPr>
        </p:nvSpPr>
        <p:spPr>
          <a:xfrm>
            <a:off x="365569" y="1472184"/>
            <a:ext cx="2431952" cy="4212639"/>
          </a:xfrm>
        </p:spPr>
        <p:txBody>
          <a:bodyPr>
            <a:normAutofit/>
          </a:bodyPr>
          <a:lstStyle/>
          <a:p>
            <a:pPr lvl="2"/>
            <a:endParaRPr lang="en-US" sz="2500" dirty="0"/>
          </a:p>
          <a:p>
            <a:r>
              <a:rPr lang="en-US" sz="2000" dirty="0"/>
              <a:t>Total GHG emission by Proper Types</a:t>
            </a:r>
          </a:p>
        </p:txBody>
      </p:sp>
      <p:sp>
        <p:nvSpPr>
          <p:cNvPr id="5" name="Date Placeholder 4">
            <a:extLst>
              <a:ext uri="{FF2B5EF4-FFF2-40B4-BE49-F238E27FC236}">
                <a16:creationId xmlns:a16="http://schemas.microsoft.com/office/drawing/2014/main" id="{23E7D8F8-5FC7-8FAB-2CA3-0A5831ABD33F}"/>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65D465C5-3E29-6D8A-7B5B-801D21785FEB}"/>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11</a:t>
            </a:fld>
            <a:endParaRPr lang="en-US"/>
          </a:p>
        </p:txBody>
      </p:sp>
      <p:pic>
        <p:nvPicPr>
          <p:cNvPr id="2052" name="Picture 4">
            <a:extLst>
              <a:ext uri="{FF2B5EF4-FFF2-40B4-BE49-F238E27FC236}">
                <a16:creationId xmlns:a16="http://schemas.microsoft.com/office/drawing/2014/main" id="{D915BC60-21D5-37DF-84D1-CF015E154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20" y="1462263"/>
            <a:ext cx="4780305" cy="464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8A3F-4AAA-E7C6-0CCD-42994B2688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BE0650-ECF5-F30C-B5CC-88CEA294E428}"/>
              </a:ext>
            </a:extLst>
          </p:cNvPr>
          <p:cNvSpPr>
            <a:spLocks noGrp="1"/>
          </p:cNvSpPr>
          <p:nvPr>
            <p:ph type="title"/>
          </p:nvPr>
        </p:nvSpPr>
        <p:spPr>
          <a:xfrm>
            <a:off x="365568" y="392415"/>
            <a:ext cx="8444818" cy="1069848"/>
          </a:xfrm>
        </p:spPr>
        <p:txBody>
          <a:bodyPr anchor="ctr">
            <a:normAutofit/>
          </a:bodyPr>
          <a:lstStyle/>
          <a:p>
            <a:r>
              <a:rPr lang="en-US" dirty="0"/>
              <a:t>References</a:t>
            </a:r>
          </a:p>
        </p:txBody>
      </p:sp>
      <p:sp>
        <p:nvSpPr>
          <p:cNvPr id="4" name="Content Placeholder 3">
            <a:extLst>
              <a:ext uri="{FF2B5EF4-FFF2-40B4-BE49-F238E27FC236}">
                <a16:creationId xmlns:a16="http://schemas.microsoft.com/office/drawing/2014/main" id="{8A8B4E26-3A8D-31AD-F740-291D976A2FD5}"/>
              </a:ext>
            </a:extLst>
          </p:cNvPr>
          <p:cNvSpPr>
            <a:spLocks noGrp="1"/>
          </p:cNvSpPr>
          <p:nvPr>
            <p:ph idx="1"/>
          </p:nvPr>
        </p:nvSpPr>
        <p:spPr>
          <a:xfrm>
            <a:off x="365569" y="1472184"/>
            <a:ext cx="2431952" cy="4212639"/>
          </a:xfrm>
        </p:spPr>
        <p:txBody>
          <a:bodyPr>
            <a:normAutofit/>
          </a:bodyPr>
          <a:lstStyle/>
          <a:p>
            <a:pPr lvl="2"/>
            <a:endParaRPr lang="en-US" sz="2500" dirty="0"/>
          </a:p>
          <a:p>
            <a:r>
              <a:rPr lang="en-US" sz="2000" dirty="0"/>
              <a:t>Top 10 City/Location GHG emission</a:t>
            </a:r>
          </a:p>
        </p:txBody>
      </p:sp>
      <p:sp>
        <p:nvSpPr>
          <p:cNvPr id="5" name="Date Placeholder 4">
            <a:extLst>
              <a:ext uri="{FF2B5EF4-FFF2-40B4-BE49-F238E27FC236}">
                <a16:creationId xmlns:a16="http://schemas.microsoft.com/office/drawing/2014/main" id="{8A5F040F-B9AA-C281-A25E-D8FDFB819E54}"/>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60E23DF5-D12B-BFEE-F8C8-819ADDFBDB88}"/>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12</a:t>
            </a:fld>
            <a:endParaRPr lang="en-US"/>
          </a:p>
        </p:txBody>
      </p:sp>
      <p:pic>
        <p:nvPicPr>
          <p:cNvPr id="3074" name="Picture 2">
            <a:extLst>
              <a:ext uri="{FF2B5EF4-FFF2-40B4-BE49-F238E27FC236}">
                <a16:creationId xmlns:a16="http://schemas.microsoft.com/office/drawing/2014/main" id="{D4FCE52C-5769-64E2-1EA5-2C804DF06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091" y="1173177"/>
            <a:ext cx="5402597" cy="538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7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60C0D-4BE1-4927-C858-F405C0D12A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BC69AF-F357-D9CD-BA66-A0030F24709F}"/>
              </a:ext>
            </a:extLst>
          </p:cNvPr>
          <p:cNvSpPr>
            <a:spLocks noGrp="1"/>
          </p:cNvSpPr>
          <p:nvPr>
            <p:ph type="title"/>
          </p:nvPr>
        </p:nvSpPr>
        <p:spPr>
          <a:xfrm>
            <a:off x="365568" y="392415"/>
            <a:ext cx="8444818" cy="1069848"/>
          </a:xfrm>
        </p:spPr>
        <p:txBody>
          <a:bodyPr anchor="ctr">
            <a:normAutofit/>
          </a:bodyPr>
          <a:lstStyle/>
          <a:p>
            <a:r>
              <a:rPr lang="en-US" dirty="0"/>
              <a:t>Model Selection and Performance </a:t>
            </a:r>
            <a:r>
              <a:rPr lang="en-US" dirty="0" err="1"/>
              <a:t>cont</a:t>
            </a:r>
            <a:r>
              <a:rPr lang="en-US" dirty="0"/>
              <a:t>…</a:t>
            </a:r>
          </a:p>
        </p:txBody>
      </p:sp>
      <p:sp>
        <p:nvSpPr>
          <p:cNvPr id="4" name="Content Placeholder 3">
            <a:extLst>
              <a:ext uri="{FF2B5EF4-FFF2-40B4-BE49-F238E27FC236}">
                <a16:creationId xmlns:a16="http://schemas.microsoft.com/office/drawing/2014/main" id="{B9CF30DC-BE0A-B772-CBD6-13181256AD15}"/>
              </a:ext>
            </a:extLst>
          </p:cNvPr>
          <p:cNvSpPr>
            <a:spLocks noGrp="1"/>
          </p:cNvSpPr>
          <p:nvPr>
            <p:ph idx="1"/>
          </p:nvPr>
        </p:nvSpPr>
        <p:spPr>
          <a:xfrm>
            <a:off x="365569" y="1472184"/>
            <a:ext cx="2431952" cy="4212639"/>
          </a:xfrm>
        </p:spPr>
        <p:txBody>
          <a:bodyPr>
            <a:normAutofit/>
          </a:bodyPr>
          <a:lstStyle/>
          <a:p>
            <a:pPr lvl="2"/>
            <a:endParaRPr lang="en-US" sz="2500" dirty="0"/>
          </a:p>
          <a:p>
            <a:r>
              <a:rPr lang="en-US" sz="2000" dirty="0"/>
              <a:t>Brockville data</a:t>
            </a:r>
          </a:p>
        </p:txBody>
      </p:sp>
      <p:sp>
        <p:nvSpPr>
          <p:cNvPr id="5" name="Date Placeholder 4">
            <a:extLst>
              <a:ext uri="{FF2B5EF4-FFF2-40B4-BE49-F238E27FC236}">
                <a16:creationId xmlns:a16="http://schemas.microsoft.com/office/drawing/2014/main" id="{ECA32EEF-F819-409B-CEAE-AAC4AAC843B3}"/>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A2A5BD22-F97E-7CAF-615C-A735BB92AEE6}"/>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13</a:t>
            </a:fld>
            <a:endParaRPr lang="en-US"/>
          </a:p>
        </p:txBody>
      </p:sp>
      <p:pic>
        <p:nvPicPr>
          <p:cNvPr id="7" name="Picture 6">
            <a:extLst>
              <a:ext uri="{FF2B5EF4-FFF2-40B4-BE49-F238E27FC236}">
                <a16:creationId xmlns:a16="http://schemas.microsoft.com/office/drawing/2014/main" id="{E3F3BFEA-3F18-DDA5-54CB-8D275F29ADFF}"/>
              </a:ext>
            </a:extLst>
          </p:cNvPr>
          <p:cNvPicPr>
            <a:picLocks noChangeAspect="1"/>
          </p:cNvPicPr>
          <p:nvPr/>
        </p:nvPicPr>
        <p:blipFill>
          <a:blip r:embed="rId2"/>
          <a:stretch>
            <a:fillRect/>
          </a:stretch>
        </p:blipFill>
        <p:spPr>
          <a:xfrm>
            <a:off x="2945209" y="1254033"/>
            <a:ext cx="5474514" cy="5027412"/>
          </a:xfrm>
          <a:prstGeom prst="rect">
            <a:avLst/>
          </a:prstGeom>
        </p:spPr>
      </p:pic>
    </p:spTree>
    <p:extLst>
      <p:ext uri="{BB962C8B-B14F-4D97-AF65-F5344CB8AC3E}">
        <p14:creationId xmlns:p14="http://schemas.microsoft.com/office/powerpoint/2010/main" val="76896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83776-1F41-ED8D-0589-BC744A5EDD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F3BD40-E974-D2C2-A1B7-9BD974A57A88}"/>
              </a:ext>
            </a:extLst>
          </p:cNvPr>
          <p:cNvSpPr>
            <a:spLocks noGrp="1"/>
          </p:cNvSpPr>
          <p:nvPr>
            <p:ph type="title"/>
          </p:nvPr>
        </p:nvSpPr>
        <p:spPr>
          <a:xfrm>
            <a:off x="365568" y="392415"/>
            <a:ext cx="8444818" cy="1069848"/>
          </a:xfrm>
        </p:spPr>
        <p:txBody>
          <a:bodyPr anchor="ctr">
            <a:normAutofit/>
          </a:bodyPr>
          <a:lstStyle/>
          <a:p>
            <a:r>
              <a:rPr lang="en-US" dirty="0"/>
              <a:t>Model Selection and Performance </a:t>
            </a:r>
            <a:r>
              <a:rPr lang="en-US" dirty="0" err="1"/>
              <a:t>cont</a:t>
            </a:r>
            <a:r>
              <a:rPr lang="en-US" dirty="0"/>
              <a:t>…</a:t>
            </a:r>
          </a:p>
        </p:txBody>
      </p:sp>
      <p:sp>
        <p:nvSpPr>
          <p:cNvPr id="4" name="Content Placeholder 3">
            <a:extLst>
              <a:ext uri="{FF2B5EF4-FFF2-40B4-BE49-F238E27FC236}">
                <a16:creationId xmlns:a16="http://schemas.microsoft.com/office/drawing/2014/main" id="{92E93EE6-0549-F594-BF5E-173D2ED299F6}"/>
              </a:ext>
            </a:extLst>
          </p:cNvPr>
          <p:cNvSpPr>
            <a:spLocks noGrp="1"/>
          </p:cNvSpPr>
          <p:nvPr>
            <p:ph idx="1"/>
          </p:nvPr>
        </p:nvSpPr>
        <p:spPr>
          <a:xfrm>
            <a:off x="365569" y="1472184"/>
            <a:ext cx="2431952" cy="4212639"/>
          </a:xfrm>
        </p:spPr>
        <p:txBody>
          <a:bodyPr>
            <a:normAutofit/>
          </a:bodyPr>
          <a:lstStyle/>
          <a:p>
            <a:pPr lvl="2"/>
            <a:endParaRPr lang="en-US" sz="2500" dirty="0"/>
          </a:p>
          <a:p>
            <a:r>
              <a:rPr lang="en-US" sz="2000" dirty="0"/>
              <a:t>Top 10 Cities with GHG emission and Property Types</a:t>
            </a:r>
          </a:p>
        </p:txBody>
      </p:sp>
      <p:sp>
        <p:nvSpPr>
          <p:cNvPr id="5" name="Date Placeholder 4">
            <a:extLst>
              <a:ext uri="{FF2B5EF4-FFF2-40B4-BE49-F238E27FC236}">
                <a16:creationId xmlns:a16="http://schemas.microsoft.com/office/drawing/2014/main" id="{03EEDAC0-B175-CC67-B420-BC6CF3ACA9B9}"/>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72500DA0-863B-F978-D6EE-12ACC6BBF5B2}"/>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14</a:t>
            </a:fld>
            <a:endParaRPr lang="en-US"/>
          </a:p>
        </p:txBody>
      </p:sp>
      <p:pic>
        <p:nvPicPr>
          <p:cNvPr id="4098" name="Picture 2">
            <a:extLst>
              <a:ext uri="{FF2B5EF4-FFF2-40B4-BE49-F238E27FC236}">
                <a16:creationId xmlns:a16="http://schemas.microsoft.com/office/drawing/2014/main" id="{4C5258FB-7F12-68BB-3DD6-757ED9CA7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109" y="1173177"/>
            <a:ext cx="6512277" cy="455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4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FED4C-A367-BAAE-B06E-C691A1BDA6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5DF81E-4F08-300B-168B-4E7C32DB089F}"/>
              </a:ext>
            </a:extLst>
          </p:cNvPr>
          <p:cNvSpPr>
            <a:spLocks noGrp="1"/>
          </p:cNvSpPr>
          <p:nvPr>
            <p:ph type="title"/>
          </p:nvPr>
        </p:nvSpPr>
        <p:spPr>
          <a:xfrm>
            <a:off x="365568" y="392415"/>
            <a:ext cx="8444818" cy="1069848"/>
          </a:xfrm>
        </p:spPr>
        <p:txBody>
          <a:bodyPr anchor="ctr">
            <a:normAutofit/>
          </a:bodyPr>
          <a:lstStyle/>
          <a:p>
            <a:r>
              <a:rPr lang="en-US" dirty="0"/>
              <a:t>References</a:t>
            </a:r>
          </a:p>
        </p:txBody>
      </p:sp>
      <p:sp>
        <p:nvSpPr>
          <p:cNvPr id="4" name="Content Placeholder 3">
            <a:extLst>
              <a:ext uri="{FF2B5EF4-FFF2-40B4-BE49-F238E27FC236}">
                <a16:creationId xmlns:a16="http://schemas.microsoft.com/office/drawing/2014/main" id="{8F198913-74D7-C951-E5F5-A9168B644421}"/>
              </a:ext>
            </a:extLst>
          </p:cNvPr>
          <p:cNvSpPr>
            <a:spLocks noGrp="1"/>
          </p:cNvSpPr>
          <p:nvPr>
            <p:ph idx="1"/>
          </p:nvPr>
        </p:nvSpPr>
        <p:spPr>
          <a:xfrm>
            <a:off x="365569" y="1204112"/>
            <a:ext cx="8588308" cy="4480712"/>
          </a:xfrm>
        </p:spPr>
        <p:txBody>
          <a:bodyPr>
            <a:normAutofit fontScale="25000" lnSpcReduction="20000"/>
          </a:bodyPr>
          <a:lstStyle/>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Analysis of Improvement in the Energy Efficiency of Office Buildings Based on Energy Performance Certificates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Bliūdžius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Raimondas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Banionis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Karolis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Monstvilas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Edmundas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Norvaišienė</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Rosita;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Adilova</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Dinarr</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et al.</a:t>
            </a:r>
            <a:r>
              <a:rPr lang="en-CA" sz="3800" dirty="0">
                <a:effectLst/>
                <a:latin typeface="Arial" panose="020B0604020202020204" pitchFamily="34" charset="0"/>
                <a:ea typeface="Times New Roman" panose="02020603050405020304" pitchFamily="18" charset="0"/>
                <a:cs typeface="Arial" panose="020B0604020202020204" pitchFamily="34" charset="0"/>
              </a:rPr>
              <a:t> </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Buildings; Basel Vol. 14,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Iss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9,  (2024): 2791.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https://www.proquest.com/docview/3110416435/88312EBB29EC4E30PQ/9?accountid=13631</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Assessing greenhouse gas emissions and energy consumption in SMEs OECD SME and Entrepreneurship Papers; Paris, 42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pp.Oct</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17, 2023.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https://www.proquest.com/docview/3051090090/D418F23D789B4B2EPQ/35?accountid=13631</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Assessing water, energy and emissions reduction from water conservation measures in buildings: a methodological approach Meireles Inês; Sousa Vitor.</a:t>
            </a:r>
            <a:r>
              <a:rPr lang="en-CA" sz="3800" dirty="0">
                <a:effectLst/>
                <a:latin typeface="Arial" panose="020B0604020202020204" pitchFamily="34" charset="0"/>
                <a:ea typeface="Times New Roman" panose="02020603050405020304" pitchFamily="18" charset="0"/>
                <a:cs typeface="Arial" panose="020B0604020202020204" pitchFamily="34" charset="0"/>
              </a:rPr>
              <a:t> </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Environmental Science and Pollution Research; Heidelberg Vol. 27,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Iss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5, (Feb 2020): 4612-4629.https://www.proquest.com/docview/2288312158/88312EBB29EC4E30PQ/4?accountid=13631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Building energy consumption analysis and measures: a case study from an administration building in Chengdu, China Zhang,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Junye</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a:t>
            </a:r>
            <a:r>
              <a:rPr lang="en-CA" sz="3800" dirty="0">
                <a:effectLst/>
                <a:latin typeface="Arial" panose="020B0604020202020204" pitchFamily="34" charset="0"/>
                <a:ea typeface="Times New Roman" panose="02020603050405020304" pitchFamily="18" charset="0"/>
                <a:cs typeface="Arial" panose="020B0604020202020204" pitchFamily="34" charset="0"/>
              </a:rPr>
              <a:t> </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Energy Informatics; Heidelberg Vol. 7,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Iss</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1,  (Dec 2024): 78.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https://www.proquest.com/docview/3099952516/88312EBB29EC4E30PQ/13?accountid=13631</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Variations in direct greenhouse gas emissions across neighbourhoods: A case of Edmonton in Canada NPY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Welegedara</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SK Agrawal, S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Gajjar</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 Environmental Challenges, 2021 - Elsevier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5"/>
              </a:rPr>
              <a:t>https://www.sciencedirect.com/science/article/pii/S2667010021002900</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lvl="2"/>
            <a:endParaRPr lang="en-US" sz="2500" dirty="0"/>
          </a:p>
        </p:txBody>
      </p:sp>
      <p:sp>
        <p:nvSpPr>
          <p:cNvPr id="5" name="Date Placeholder 4">
            <a:extLst>
              <a:ext uri="{FF2B5EF4-FFF2-40B4-BE49-F238E27FC236}">
                <a16:creationId xmlns:a16="http://schemas.microsoft.com/office/drawing/2014/main" id="{ED95D306-35A3-5BD1-8C4D-95D8B885A009}"/>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A374BF9A-0A1F-A03B-AEF0-00AD87A21D3F}"/>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15</a:t>
            </a:fld>
            <a:endParaRPr lang="en-US"/>
          </a:p>
        </p:txBody>
      </p:sp>
    </p:spTree>
    <p:extLst>
      <p:ext uri="{BB962C8B-B14F-4D97-AF65-F5344CB8AC3E}">
        <p14:creationId xmlns:p14="http://schemas.microsoft.com/office/powerpoint/2010/main" val="392644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41D6F-F4E6-5DEB-7443-3B4E5D79DF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8C108D-2ABD-046A-39D1-53D6CA816E23}"/>
              </a:ext>
            </a:extLst>
          </p:cNvPr>
          <p:cNvSpPr>
            <a:spLocks noGrp="1"/>
          </p:cNvSpPr>
          <p:nvPr>
            <p:ph type="title"/>
          </p:nvPr>
        </p:nvSpPr>
        <p:spPr>
          <a:xfrm>
            <a:off x="365568" y="392415"/>
            <a:ext cx="8444818" cy="1069848"/>
          </a:xfrm>
        </p:spPr>
        <p:txBody>
          <a:bodyPr anchor="ctr">
            <a:normAutofit/>
          </a:bodyPr>
          <a:lstStyle/>
          <a:p>
            <a:r>
              <a:rPr lang="en-US" dirty="0"/>
              <a:t>References </a:t>
            </a:r>
            <a:r>
              <a:rPr lang="en-US" dirty="0" err="1"/>
              <a:t>cont</a:t>
            </a:r>
            <a:r>
              <a:rPr lang="en-US" dirty="0"/>
              <a:t>…</a:t>
            </a:r>
          </a:p>
        </p:txBody>
      </p:sp>
      <p:sp>
        <p:nvSpPr>
          <p:cNvPr id="4" name="Content Placeholder 3">
            <a:extLst>
              <a:ext uri="{FF2B5EF4-FFF2-40B4-BE49-F238E27FC236}">
                <a16:creationId xmlns:a16="http://schemas.microsoft.com/office/drawing/2014/main" id="{E89AB82D-EF5F-286F-986D-96850A0E68DE}"/>
              </a:ext>
            </a:extLst>
          </p:cNvPr>
          <p:cNvSpPr>
            <a:spLocks noGrp="1"/>
          </p:cNvSpPr>
          <p:nvPr>
            <p:ph idx="1"/>
          </p:nvPr>
        </p:nvSpPr>
        <p:spPr>
          <a:xfrm>
            <a:off x="365569" y="1204112"/>
            <a:ext cx="8588308" cy="4480712"/>
          </a:xfrm>
        </p:spPr>
        <p:txBody>
          <a:bodyPr>
            <a:normAutofit fontScale="32500" lnSpcReduction="20000"/>
          </a:bodyPr>
          <a:lstStyle/>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Energy consumption and greenhouse gas emissions by buildings: A multi-scale perspective YL Li, MY Han, SY Liu, GQ Chen - Building and Environment, 2019 - Elsevier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https://www.sciencedirect.com/science/article/pii/S0360132318306917</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Energy consumption in residential buildings: Comparison between three different building styles MA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Umbark</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SK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Alghoul</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EI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Dekam</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 Sustainable Development …, 2020 - core.ac.uk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https://core.ac.uk/download/pdf/288300515.pdf</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Modeling the determinants of large-scale building water use: Implications for data-driven urban sustainability policy CE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Kontokosta</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RK Jain - Sustainable Cities and Society, 2015 - Elsevier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https://www.sciencedirect.com/science/article/pii/S2210670715000633</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indent="-457200">
              <a:lnSpc>
                <a:spcPct val="200000"/>
              </a:lnSpc>
              <a:spcAft>
                <a:spcPts val="1000"/>
              </a:spcAft>
            </a:pPr>
            <a:r>
              <a:rPr lang="en-CA" sz="3800" dirty="0">
                <a:effectLst/>
                <a:latin typeface="Arial" panose="020B0604020202020204" pitchFamily="34" charset="0"/>
                <a:ea typeface="Times New Roman" panose="02020603050405020304" pitchFamily="18" charset="0"/>
                <a:cs typeface="Times New Roman" panose="02020603050405020304" pitchFamily="18" charset="0"/>
              </a:rPr>
              <a:t>Variations in direct greenhouse gas emissions across neighbourhoods: A case of Edmonton in Canada NPY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Welegedara</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SK Agrawal, S </a:t>
            </a:r>
            <a:r>
              <a:rPr lang="en-CA" sz="3800" dirty="0" err="1">
                <a:effectLst/>
                <a:latin typeface="Arial" panose="020B0604020202020204" pitchFamily="34" charset="0"/>
                <a:ea typeface="Times New Roman" panose="02020603050405020304" pitchFamily="18" charset="0"/>
                <a:cs typeface="Times New Roman" panose="02020603050405020304" pitchFamily="18" charset="0"/>
              </a:rPr>
              <a:t>Gajjar</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 Environmental Challenges, 2021 - Elsevier </a:t>
            </a:r>
            <a:r>
              <a:rPr lang="en-CA" sz="3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5"/>
              </a:rPr>
              <a:t>https://www.sciencedirect.com/science/article/pii/S2667010021002900</a:t>
            </a:r>
            <a:r>
              <a:rPr lang="en-CA" sz="3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3800" dirty="0">
              <a:effectLst/>
              <a:latin typeface="Arial" panose="020B0604020202020204" pitchFamily="34" charset="0"/>
              <a:ea typeface="Times New Roman" panose="02020603050405020304" pitchFamily="18" charset="0"/>
              <a:cs typeface="Times New Roman" panose="02020603050405020304" pitchFamily="18" charset="0"/>
            </a:endParaRPr>
          </a:p>
          <a:p>
            <a:pPr lvl="2"/>
            <a:endParaRPr lang="en-US" sz="2500" dirty="0"/>
          </a:p>
        </p:txBody>
      </p:sp>
      <p:sp>
        <p:nvSpPr>
          <p:cNvPr id="5" name="Date Placeholder 4">
            <a:extLst>
              <a:ext uri="{FF2B5EF4-FFF2-40B4-BE49-F238E27FC236}">
                <a16:creationId xmlns:a16="http://schemas.microsoft.com/office/drawing/2014/main" id="{66433A20-E4A7-7FD3-E238-FAD67D2EFA37}"/>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December 2, 2024</a:t>
            </a:fld>
            <a:r>
              <a:rPr lang="en-CA"/>
              <a:t>     |</a:t>
            </a:r>
            <a:endParaRPr lang="en-US"/>
          </a:p>
        </p:txBody>
      </p:sp>
      <p:sp>
        <p:nvSpPr>
          <p:cNvPr id="6" name="Slide Number Placeholder 5">
            <a:extLst>
              <a:ext uri="{FF2B5EF4-FFF2-40B4-BE49-F238E27FC236}">
                <a16:creationId xmlns:a16="http://schemas.microsoft.com/office/drawing/2014/main" id="{908A9DB9-4640-C32B-F2A5-AD254439CD0A}"/>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16</a:t>
            </a:fld>
            <a:endParaRPr lang="en-US"/>
          </a:p>
        </p:txBody>
      </p:sp>
    </p:spTree>
    <p:extLst>
      <p:ext uri="{BB962C8B-B14F-4D97-AF65-F5344CB8AC3E}">
        <p14:creationId xmlns:p14="http://schemas.microsoft.com/office/powerpoint/2010/main" val="2434915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December 2, 2024</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17</a:t>
            </a:fld>
            <a:endParaRPr lang="en-US" dirty="0"/>
          </a:p>
        </p:txBody>
      </p:sp>
      <p:pic>
        <p:nvPicPr>
          <p:cNvPr id="5" name="Picture 4">
            <a:extLst>
              <a:ext uri="{FF2B5EF4-FFF2-40B4-BE49-F238E27FC236}">
                <a16:creationId xmlns:a16="http://schemas.microsoft.com/office/drawing/2014/main" id="{AAA4784B-5894-9D8B-EE37-8E4612232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84" y="575521"/>
            <a:ext cx="4595865" cy="3380843"/>
          </a:xfrm>
          <a:prstGeom prst="rect">
            <a:avLst/>
          </a:prstGeom>
        </p:spPr>
      </p:pic>
      <p:pic>
        <p:nvPicPr>
          <p:cNvPr id="6" name="Picture 5">
            <a:extLst>
              <a:ext uri="{FF2B5EF4-FFF2-40B4-BE49-F238E27FC236}">
                <a16:creationId xmlns:a16="http://schemas.microsoft.com/office/drawing/2014/main" id="{F2087F5F-0883-8378-5E97-1747AE63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701" y="0"/>
            <a:ext cx="3147406" cy="4510370"/>
          </a:xfrm>
          <a:prstGeom prst="rect">
            <a:avLst/>
          </a:prstGeom>
        </p:spPr>
      </p:pic>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Abstract and Dataset</a:t>
            </a:r>
            <a:endParaRPr lang="en-US" dirty="0"/>
          </a:p>
        </p:txBody>
      </p:sp>
      <p:sp>
        <p:nvSpPr>
          <p:cNvPr id="3" name="Content Placeholder 2"/>
          <p:cNvSpPr>
            <a:spLocks noGrp="1"/>
          </p:cNvSpPr>
          <p:nvPr>
            <p:ph idx="1"/>
          </p:nvPr>
        </p:nvSpPr>
        <p:spPr>
          <a:xfrm>
            <a:off x="365568" y="1245859"/>
            <a:ext cx="8444818" cy="4212639"/>
          </a:xfrm>
        </p:spPr>
        <p:txBody>
          <a:bodyPr>
            <a:normAutofit fontScale="85000" lnSpcReduction="10000"/>
          </a:bodyPr>
          <a:lstStyle/>
          <a:p>
            <a:pPr marL="0" marR="0" indent="0">
              <a:lnSpc>
                <a:spcPct val="200000"/>
              </a:lnSpc>
              <a:spcAft>
                <a:spcPts val="1000"/>
              </a:spcAft>
              <a:buNone/>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dataset on ‘</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Energy and water usage of large buildings in Ontario</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provides comprehensive information on various aspects including property types, energy and water consumption, greenhouse gas emissions, and energy efficiency scores etc. This research will explore the dataset and aims to find the following insights: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742950" marR="0" indent="-342900">
              <a:lnSpc>
                <a:spcPct val="200000"/>
              </a:lnSpc>
              <a:spcAft>
                <a:spcPts val="1000"/>
              </a:spcAft>
              <a:buFont typeface="+mj-lt"/>
              <a:buAutoNum type="arabicPeriod"/>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What are the key drivers of energy efficiency scores across different property types?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742950" marR="0" indent="-342900">
              <a:lnSpc>
                <a:spcPct val="200000"/>
              </a:lnSpc>
              <a:spcAft>
                <a:spcPts val="1000"/>
              </a:spcAft>
              <a:buFont typeface="+mj-lt"/>
              <a:buAutoNum type="arabicPeriod"/>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How do greenhouse gas (GHG) emissions vary by location and property type?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800100" marR="0" indent="-342900">
              <a:lnSpc>
                <a:spcPct val="200000"/>
              </a:lnSpc>
              <a:spcAft>
                <a:spcPts val="1000"/>
              </a:spcAft>
              <a:buFont typeface="+mj-lt"/>
              <a:buAutoNum type="arabicPeriod"/>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What is the relationship between water usage and energy consumption in large buildings?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2,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E37C2-87C6-2DC8-BF31-DB8DA3C6A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10FD9-88B9-E4C0-C0CF-6BF1AA76443A}"/>
              </a:ext>
            </a:extLst>
          </p:cNvPr>
          <p:cNvSpPr>
            <a:spLocks noGrp="1"/>
          </p:cNvSpPr>
          <p:nvPr>
            <p:ph type="title"/>
          </p:nvPr>
        </p:nvSpPr>
        <p:spPr/>
        <p:txBody>
          <a:bodyPr/>
          <a:lstStyle/>
          <a:p>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Abstract and Dataset cont..</a:t>
            </a:r>
            <a:r>
              <a:rPr lang="en-CA" sz="1800" kern="0" dirty="0">
                <a:latin typeface="Arial" panose="020B0604020202020204" pitchFamily="34" charset="0"/>
                <a:ea typeface="Times New Roman" panose="02020603050405020304" pitchFamily="18"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539ED113-4B6E-9576-83A8-C2C3ECB10429}"/>
              </a:ext>
            </a:extLst>
          </p:cNvPr>
          <p:cNvSpPr>
            <a:spLocks noGrp="1"/>
          </p:cNvSpPr>
          <p:nvPr>
            <p:ph idx="1"/>
          </p:nvPr>
        </p:nvSpPr>
        <p:spPr/>
        <p:txBody>
          <a:bodyPr>
            <a:normAutofit lnSpcReduction="10000"/>
          </a:bodyPr>
          <a:lstStyle/>
          <a:p>
            <a:r>
              <a:rPr lang="en-CA" sz="2000" dirty="0">
                <a:effectLst/>
                <a:latin typeface="Arial" panose="020B0604020202020204" pitchFamily="34" charset="0"/>
                <a:ea typeface="Times New Roman" panose="02020603050405020304" pitchFamily="18" charset="0"/>
                <a:cs typeface="Times New Roman" panose="02020603050405020304" pitchFamily="18" charset="0"/>
              </a:rPr>
              <a:t>The dataset contains 6,864 rows and 32 columns.</a:t>
            </a:r>
          </a:p>
          <a:p>
            <a:r>
              <a:rPr lang="en-CA" sz="2000" dirty="0">
                <a:latin typeface="Arial" panose="020B0604020202020204" pitchFamily="34" charset="0"/>
                <a:ea typeface="Times New Roman" panose="02020603050405020304" pitchFamily="18" charset="0"/>
                <a:cs typeface="Times New Roman" panose="02020603050405020304" pitchFamily="18" charset="0"/>
              </a:rPr>
              <a:t>Some major attributes/columns:</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City</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Postal Code</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List of All Property Use Types</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Third-party Certifications</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Electricity Intensity (GJ/m2)</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Natural Gas Intensity (GJ/m2)</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All Water Use Intensity (m3/m2)</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Indoor Water Use Intensity (m3/m2)</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GHG Emissions Intensity (kgCO2e/m2)</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ENERGY STAR Score</a:t>
            </a:r>
          </a:p>
          <a:p>
            <a:pPr lvl="1"/>
            <a:r>
              <a:rPr lang="en-US" sz="1600" dirty="0">
                <a:effectLst/>
                <a:latin typeface="Arial" panose="020B0604020202020204" pitchFamily="34" charset="0"/>
                <a:ea typeface="Times New Roman" panose="02020603050405020304" pitchFamily="18" charset="0"/>
                <a:cs typeface="Times New Roman" panose="02020603050405020304" pitchFamily="18" charset="0"/>
              </a:rPr>
              <a:t>ENERGY STAR Certification </a:t>
            </a:r>
          </a:p>
          <a:p>
            <a:endParaRPr lang="en-US" dirty="0"/>
          </a:p>
        </p:txBody>
      </p:sp>
      <p:sp>
        <p:nvSpPr>
          <p:cNvPr id="4" name="Date Placeholder 3">
            <a:extLst>
              <a:ext uri="{FF2B5EF4-FFF2-40B4-BE49-F238E27FC236}">
                <a16:creationId xmlns:a16="http://schemas.microsoft.com/office/drawing/2014/main" id="{B0A26C0C-2AC8-0E10-13D0-680768571F75}"/>
              </a:ext>
            </a:extLst>
          </p:cNvPr>
          <p:cNvSpPr>
            <a:spLocks noGrp="1"/>
          </p:cNvSpPr>
          <p:nvPr>
            <p:ph type="dt" sz="half" idx="2"/>
          </p:nvPr>
        </p:nvSpPr>
        <p:spPr/>
        <p:txBody>
          <a:bodyPr/>
          <a:lstStyle/>
          <a:p>
            <a:fld id="{1963AD5C-15A4-4D87-AD7F-FA7047A488FC}" type="datetime4">
              <a:rPr lang="en-US" smtClean="0"/>
              <a:t>December 2, 2024</a:t>
            </a:fld>
            <a:r>
              <a:rPr lang="en-CA"/>
              <a:t>     |</a:t>
            </a:r>
            <a:endParaRPr lang="en-US" dirty="0"/>
          </a:p>
        </p:txBody>
      </p:sp>
      <p:sp>
        <p:nvSpPr>
          <p:cNvPr id="5" name="Slide Number Placeholder 4">
            <a:extLst>
              <a:ext uri="{FF2B5EF4-FFF2-40B4-BE49-F238E27FC236}">
                <a16:creationId xmlns:a16="http://schemas.microsoft.com/office/drawing/2014/main" id="{54A6359E-81CA-E83D-CE9A-DE84C6B25DE7}"/>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137496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1A4F-9FBD-D3A5-DCA6-D679250D0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39FD9-55FA-645A-5ADA-799234BCE358}"/>
              </a:ext>
            </a:extLst>
          </p:cNvPr>
          <p:cNvSpPr>
            <a:spLocks noGrp="1"/>
          </p:cNvSpPr>
          <p:nvPr>
            <p:ph type="title"/>
          </p:nvPr>
        </p:nvSpPr>
        <p:spPr>
          <a:xfrm>
            <a:off x="365568" y="392415"/>
            <a:ext cx="8444818" cy="1069848"/>
          </a:xfrm>
        </p:spPr>
        <p:txBody>
          <a:bodyPr anchor="ctr">
            <a:normAutofit/>
          </a:bodyPr>
          <a:lstStyle/>
          <a:p>
            <a:r>
              <a:rPr lang="en-CA" b="1" kern="0">
                <a:effectLst/>
              </a:rPr>
              <a:t>Abstract and Dataset cont..</a:t>
            </a:r>
            <a:r>
              <a:rPr lang="en-CA" kern="0"/>
              <a:t>.</a:t>
            </a:r>
            <a:endParaRPr lang="en-US" dirty="0"/>
          </a:p>
        </p:txBody>
      </p:sp>
      <p:sp>
        <p:nvSpPr>
          <p:cNvPr id="3" name="Content Placeholder 2">
            <a:extLst>
              <a:ext uri="{FF2B5EF4-FFF2-40B4-BE49-F238E27FC236}">
                <a16:creationId xmlns:a16="http://schemas.microsoft.com/office/drawing/2014/main" id="{76F0E5C9-E7C9-0245-8C0C-FA8F08689A25}"/>
              </a:ext>
            </a:extLst>
          </p:cNvPr>
          <p:cNvSpPr>
            <a:spLocks noGrp="1"/>
          </p:cNvSpPr>
          <p:nvPr>
            <p:ph idx="1"/>
          </p:nvPr>
        </p:nvSpPr>
        <p:spPr>
          <a:xfrm>
            <a:off x="365568" y="1472184"/>
            <a:ext cx="4127159" cy="4212639"/>
          </a:xfrm>
        </p:spPr>
        <p:txBody>
          <a:bodyPr>
            <a:normAutofit/>
          </a:bodyPr>
          <a:lstStyle/>
          <a:p>
            <a:r>
              <a:rPr lang="en-CA" dirty="0">
                <a:effectLst/>
              </a:rPr>
              <a:t>Property Types is the key attribute in the dataset to conduct the analysis, but it</a:t>
            </a:r>
            <a:r>
              <a:rPr lang="en-CA" dirty="0"/>
              <a:t>s values look not so consistent in the original dataset.</a:t>
            </a:r>
          </a:p>
          <a:p>
            <a:endParaRPr lang="en-US" dirty="0"/>
          </a:p>
        </p:txBody>
      </p:sp>
      <p:sp>
        <p:nvSpPr>
          <p:cNvPr id="4" name="Date Placeholder 3">
            <a:extLst>
              <a:ext uri="{FF2B5EF4-FFF2-40B4-BE49-F238E27FC236}">
                <a16:creationId xmlns:a16="http://schemas.microsoft.com/office/drawing/2014/main" id="{E7B7C0E9-A426-DD2A-6625-790588AF777D}"/>
              </a:ext>
            </a:extLst>
          </p:cNvPr>
          <p:cNvSpPr>
            <a:spLocks noGrp="1"/>
          </p:cNvSpPr>
          <p:nvPr>
            <p:ph type="dt" sz="half" idx="2"/>
          </p:nvPr>
        </p:nvSpPr>
        <p:spPr>
          <a:xfrm>
            <a:off x="6275910" y="6155267"/>
            <a:ext cx="2072216" cy="365125"/>
          </a:xfrm>
        </p:spPr>
        <p:txBody>
          <a:bodyPr anchor="ctr">
            <a:normAutofit/>
          </a:bodyPr>
          <a:lstStyle/>
          <a:p>
            <a:pPr>
              <a:spcAft>
                <a:spcPts val="600"/>
              </a:spcAft>
            </a:pPr>
            <a:fld id="{1963AD5C-15A4-4D87-AD7F-FA7047A488FC}" type="datetime4">
              <a:rPr lang="en-US" smtClean="0"/>
              <a:pPr>
                <a:spcAft>
                  <a:spcPts val="600"/>
                </a:spcAft>
              </a:pPr>
              <a:t>December 2, 2024</a:t>
            </a:fld>
            <a:r>
              <a:rPr lang="en-CA"/>
              <a:t>     |</a:t>
            </a:r>
            <a:endParaRPr lang="en-US"/>
          </a:p>
        </p:txBody>
      </p:sp>
      <p:sp>
        <p:nvSpPr>
          <p:cNvPr id="5" name="Slide Number Placeholder 4">
            <a:extLst>
              <a:ext uri="{FF2B5EF4-FFF2-40B4-BE49-F238E27FC236}">
                <a16:creationId xmlns:a16="http://schemas.microsoft.com/office/drawing/2014/main" id="{55D107E0-8580-DF8D-F120-E9332133867E}"/>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1497D35-93D5-5047-9160-8F9C97C9D015}" type="slidenum">
              <a:rPr lang="en-US" smtClean="0"/>
              <a:pPr>
                <a:spcAft>
                  <a:spcPts val="600"/>
                </a:spcAft>
              </a:pPr>
              <a:t>4</a:t>
            </a:fld>
            <a:endParaRPr lang="en-US"/>
          </a:p>
        </p:txBody>
      </p:sp>
      <p:pic>
        <p:nvPicPr>
          <p:cNvPr id="9" name="Picture 8">
            <a:extLst>
              <a:ext uri="{FF2B5EF4-FFF2-40B4-BE49-F238E27FC236}">
                <a16:creationId xmlns:a16="http://schemas.microsoft.com/office/drawing/2014/main" id="{5570C628-035A-F25B-6E33-E81CE4986F3F}"/>
              </a:ext>
            </a:extLst>
          </p:cNvPr>
          <p:cNvPicPr>
            <a:picLocks noChangeAspect="1"/>
          </p:cNvPicPr>
          <p:nvPr/>
        </p:nvPicPr>
        <p:blipFill>
          <a:blip r:embed="rId2"/>
          <a:stretch>
            <a:fillRect/>
          </a:stretch>
        </p:blipFill>
        <p:spPr>
          <a:xfrm>
            <a:off x="4399592" y="1147897"/>
            <a:ext cx="4583316" cy="5007370"/>
          </a:xfrm>
          <a:prstGeom prst="rect">
            <a:avLst/>
          </a:prstGeom>
        </p:spPr>
      </p:pic>
    </p:spTree>
    <p:extLst>
      <p:ext uri="{BB962C8B-B14F-4D97-AF65-F5344CB8AC3E}">
        <p14:creationId xmlns:p14="http://schemas.microsoft.com/office/powerpoint/2010/main" val="415827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BD399-6226-B8E5-D112-09AC0F788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580C3-C889-C94A-1D49-B0A8C9572E36}"/>
              </a:ext>
            </a:extLst>
          </p:cNvPr>
          <p:cNvSpPr>
            <a:spLocks noGrp="1"/>
          </p:cNvSpPr>
          <p:nvPr>
            <p:ph type="title"/>
          </p:nvPr>
        </p:nvSpPr>
        <p:spPr>
          <a:xfrm>
            <a:off x="365568" y="392415"/>
            <a:ext cx="8444818" cy="1069848"/>
          </a:xfrm>
        </p:spPr>
        <p:txBody>
          <a:bodyPr anchor="ctr">
            <a:normAutofit/>
          </a:bodyPr>
          <a:lstStyle/>
          <a:p>
            <a:r>
              <a:rPr lang="en-CA" b="1" kern="0" dirty="0">
                <a:effectLst/>
              </a:rPr>
              <a:t>Abstract and Dataset cont..</a:t>
            </a:r>
            <a:r>
              <a:rPr lang="en-CA" kern="0" dirty="0"/>
              <a:t>.</a:t>
            </a:r>
            <a:endParaRPr lang="en-US" dirty="0"/>
          </a:p>
        </p:txBody>
      </p:sp>
      <p:sp>
        <p:nvSpPr>
          <p:cNvPr id="3" name="Content Placeholder 2">
            <a:extLst>
              <a:ext uri="{FF2B5EF4-FFF2-40B4-BE49-F238E27FC236}">
                <a16:creationId xmlns:a16="http://schemas.microsoft.com/office/drawing/2014/main" id="{4522F48A-308A-A636-F35F-30F8FD84E9CF}"/>
              </a:ext>
            </a:extLst>
          </p:cNvPr>
          <p:cNvSpPr>
            <a:spLocks noGrp="1"/>
          </p:cNvSpPr>
          <p:nvPr>
            <p:ph idx="1"/>
          </p:nvPr>
        </p:nvSpPr>
        <p:spPr>
          <a:xfrm>
            <a:off x="293144" y="1472184"/>
            <a:ext cx="4127159" cy="4212639"/>
          </a:xfrm>
        </p:spPr>
        <p:txBody>
          <a:bodyPr>
            <a:normAutofit fontScale="92500" lnSpcReduction="10000"/>
          </a:bodyPr>
          <a:lstStyle/>
          <a:p>
            <a:r>
              <a:rPr lang="en-CA" dirty="0">
                <a:effectLst/>
              </a:rPr>
              <a:t>As a process of ‘Feature Engineering’, a new attribute ‘</a:t>
            </a:r>
            <a:r>
              <a:rPr lang="en-CA" dirty="0" err="1">
                <a:effectLst/>
              </a:rPr>
              <a:t>Property_Type</a:t>
            </a:r>
            <a:r>
              <a:rPr lang="en-CA" dirty="0">
                <a:effectLst/>
              </a:rPr>
              <a:t>’ has been mapped based on ‘</a:t>
            </a:r>
            <a:r>
              <a:rPr lang="en-CA" dirty="0" err="1">
                <a:effectLst/>
              </a:rPr>
              <a:t>All_Prop_Types</a:t>
            </a:r>
            <a:r>
              <a:rPr lang="en-CA" dirty="0">
                <a:effectLst/>
              </a:rPr>
              <a:t>’</a:t>
            </a:r>
          </a:p>
          <a:p>
            <a:r>
              <a:rPr lang="en-CA" dirty="0"/>
              <a:t>Mainly categorized the property types into four groups:</a:t>
            </a:r>
          </a:p>
          <a:p>
            <a:pPr lvl="1"/>
            <a:r>
              <a:rPr lang="en-CA" dirty="0">
                <a:effectLst/>
              </a:rPr>
              <a:t>Industrial</a:t>
            </a:r>
          </a:p>
          <a:p>
            <a:pPr lvl="1"/>
            <a:r>
              <a:rPr lang="en-CA" dirty="0">
                <a:effectLst/>
              </a:rPr>
              <a:t>Commercial</a:t>
            </a:r>
          </a:p>
          <a:p>
            <a:pPr lvl="1"/>
            <a:r>
              <a:rPr lang="en-CA" dirty="0"/>
              <a:t>Residential</a:t>
            </a:r>
          </a:p>
          <a:p>
            <a:pPr lvl="1"/>
            <a:r>
              <a:rPr lang="en-CA" dirty="0">
                <a:effectLst/>
              </a:rPr>
              <a:t>Other</a:t>
            </a:r>
          </a:p>
          <a:p>
            <a:pPr lvl="1"/>
            <a:endParaRPr lang="en-CA" dirty="0"/>
          </a:p>
          <a:p>
            <a:endParaRPr lang="en-US" dirty="0"/>
          </a:p>
        </p:txBody>
      </p:sp>
      <p:sp>
        <p:nvSpPr>
          <p:cNvPr id="4" name="Date Placeholder 3">
            <a:extLst>
              <a:ext uri="{FF2B5EF4-FFF2-40B4-BE49-F238E27FC236}">
                <a16:creationId xmlns:a16="http://schemas.microsoft.com/office/drawing/2014/main" id="{5FFB5C76-2BB5-7789-D9E5-897C0453D6FD}"/>
              </a:ext>
            </a:extLst>
          </p:cNvPr>
          <p:cNvSpPr>
            <a:spLocks noGrp="1"/>
          </p:cNvSpPr>
          <p:nvPr>
            <p:ph type="dt" sz="half" idx="2"/>
          </p:nvPr>
        </p:nvSpPr>
        <p:spPr>
          <a:xfrm>
            <a:off x="6275910" y="6155267"/>
            <a:ext cx="2072216" cy="365125"/>
          </a:xfrm>
        </p:spPr>
        <p:txBody>
          <a:bodyPr anchor="ctr">
            <a:normAutofit/>
          </a:bodyPr>
          <a:lstStyle/>
          <a:p>
            <a:pPr>
              <a:spcAft>
                <a:spcPts val="600"/>
              </a:spcAft>
            </a:pPr>
            <a:fld id="{1963AD5C-15A4-4D87-AD7F-FA7047A488FC}" type="datetime4">
              <a:rPr lang="en-US" smtClean="0"/>
              <a:pPr>
                <a:spcAft>
                  <a:spcPts val="600"/>
                </a:spcAft>
              </a:pPr>
              <a:t>December 2, 2024</a:t>
            </a:fld>
            <a:r>
              <a:rPr lang="en-CA"/>
              <a:t>     |</a:t>
            </a:r>
            <a:endParaRPr lang="en-US"/>
          </a:p>
        </p:txBody>
      </p:sp>
      <p:sp>
        <p:nvSpPr>
          <p:cNvPr id="5" name="Slide Number Placeholder 4">
            <a:extLst>
              <a:ext uri="{FF2B5EF4-FFF2-40B4-BE49-F238E27FC236}">
                <a16:creationId xmlns:a16="http://schemas.microsoft.com/office/drawing/2014/main" id="{D4266165-BB60-0A6E-2506-B1452E63CB8C}"/>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1497D35-93D5-5047-9160-8F9C97C9D015}" type="slidenum">
              <a:rPr lang="en-US" smtClean="0"/>
              <a:pPr>
                <a:spcAft>
                  <a:spcPts val="600"/>
                </a:spcAft>
              </a:pPr>
              <a:t>5</a:t>
            </a:fld>
            <a:endParaRPr lang="en-US"/>
          </a:p>
        </p:txBody>
      </p:sp>
      <p:pic>
        <p:nvPicPr>
          <p:cNvPr id="1026" name="Picture 2">
            <a:extLst>
              <a:ext uri="{FF2B5EF4-FFF2-40B4-BE49-F238E27FC236}">
                <a16:creationId xmlns:a16="http://schemas.microsoft.com/office/drawing/2014/main" id="{40A5D0F4-E64C-3FD9-B6C9-AC4BC7F9E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167" y="1327569"/>
            <a:ext cx="4973860" cy="455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8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8A742-493E-FEC6-208F-53E4B78C3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A0F67-880A-4395-25B3-73DC666014AD}"/>
              </a:ext>
            </a:extLst>
          </p:cNvPr>
          <p:cNvSpPr>
            <a:spLocks noGrp="1"/>
          </p:cNvSpPr>
          <p:nvPr>
            <p:ph type="title"/>
          </p:nvPr>
        </p:nvSpPr>
        <p:spPr/>
        <p:txBody>
          <a:bodyPr/>
          <a:lstStyle/>
          <a:p>
            <a:pPr marL="0" marR="0">
              <a:lnSpc>
                <a:spcPct val="110000"/>
              </a:lnSpc>
              <a:spcBef>
                <a:spcPts val="2000"/>
              </a:spcBef>
              <a:spcAft>
                <a:spcPts val="500"/>
              </a:spcAft>
            </a:pPr>
            <a:r>
              <a:rPr lang="en-CA" sz="1800" b="1" kern="0" dirty="0">
                <a:effectLst/>
                <a:latin typeface="Arial" panose="020B0604020202020204" pitchFamily="34" charset="0"/>
                <a:ea typeface="Times New Roman" panose="02020603050405020304" pitchFamily="18" charset="0"/>
                <a:cs typeface="Times New Roman" panose="02020603050405020304" pitchFamily="18" charset="0"/>
              </a:rPr>
              <a:t>Literature Review</a:t>
            </a:r>
            <a:endParaRPr lang="en-US" sz="1800" b="1"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780E1D-11E3-C1D7-02C4-A53D27C86779}"/>
              </a:ext>
            </a:extLst>
          </p:cNvPr>
          <p:cNvSpPr>
            <a:spLocks noGrp="1"/>
          </p:cNvSpPr>
          <p:nvPr>
            <p:ph idx="1"/>
          </p:nvPr>
        </p:nvSpPr>
        <p:spPr>
          <a:xfrm>
            <a:off x="365568" y="968722"/>
            <a:ext cx="8444818" cy="4716102"/>
          </a:xfrm>
        </p:spPr>
        <p:txBody>
          <a:bodyPr>
            <a:normAutofit fontScale="92500" lnSpcReduction="10000"/>
          </a:bodyPr>
          <a:lstStyle/>
          <a:p>
            <a:pPr marL="0" marR="0" indent="0">
              <a:lnSpc>
                <a:spcPct val="200000"/>
              </a:lnSpc>
              <a:spcAft>
                <a:spcPts val="1000"/>
              </a:spcAft>
              <a:buNone/>
            </a:pP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Introduction:</a:t>
            </a:r>
          </a:p>
          <a:p>
            <a:pPr>
              <a:lnSpc>
                <a:spcPct val="200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Understanding the key drivers of energy efficiency scores in the various property types is very important for developing better strategies to enhance the performance of large buildings</a:t>
            </a:r>
          </a:p>
          <a:p>
            <a:pPr>
              <a:lnSpc>
                <a:spcPct val="200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Greenhouse gases (GHGs) such as Carbon Dioxide (CO2), Methane (CH4), Nitrous Oxide (N2O) etc. are the gases in the atmosphere that raise the surface temperature of the Earth.</a:t>
            </a:r>
          </a:p>
          <a:p>
            <a:pPr>
              <a:lnSpc>
                <a:spcPct val="200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research aims to highlight the areas and property types with the highest emissions</a:t>
            </a:r>
          </a:p>
          <a:p>
            <a:pPr marL="0" indent="0">
              <a:lnSpc>
                <a:spcPct val="200000"/>
              </a:lnSpc>
              <a:spcAft>
                <a:spcPts val="1000"/>
              </a:spcAft>
              <a:buNone/>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6383FFE7-31D0-E327-F765-F05641051436}"/>
              </a:ext>
            </a:extLst>
          </p:cNvPr>
          <p:cNvSpPr>
            <a:spLocks noGrp="1"/>
          </p:cNvSpPr>
          <p:nvPr>
            <p:ph type="dt" sz="half" idx="2"/>
          </p:nvPr>
        </p:nvSpPr>
        <p:spPr/>
        <p:txBody>
          <a:bodyPr/>
          <a:lstStyle/>
          <a:p>
            <a:fld id="{1963AD5C-15A4-4D87-AD7F-FA7047A488FC}" type="datetime4">
              <a:rPr lang="en-US" smtClean="0"/>
              <a:t>December 2, 2024</a:t>
            </a:fld>
            <a:r>
              <a:rPr lang="en-CA"/>
              <a:t>     |</a:t>
            </a:r>
            <a:endParaRPr lang="en-US" dirty="0"/>
          </a:p>
        </p:txBody>
      </p:sp>
      <p:sp>
        <p:nvSpPr>
          <p:cNvPr id="5" name="Slide Number Placeholder 4">
            <a:extLst>
              <a:ext uri="{FF2B5EF4-FFF2-40B4-BE49-F238E27FC236}">
                <a16:creationId xmlns:a16="http://schemas.microsoft.com/office/drawing/2014/main" id="{22950DE7-754D-8F6E-7008-5B80AC7076A0}"/>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334397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txBody>
          <a:bodyPr/>
          <a:lstStyle/>
          <a:p>
            <a:endParaRPr lang="en-US"/>
          </a:p>
        </p:txBody>
      </p:sp>
      <p:sp>
        <p:nvSpPr>
          <p:cNvPr id="3" name="Title 2"/>
          <p:cNvSpPr>
            <a:spLocks noGrp="1"/>
          </p:cNvSpPr>
          <p:nvPr>
            <p:ph type="title"/>
          </p:nvPr>
        </p:nvSpPr>
        <p:spPr/>
        <p:txBody>
          <a:bodyPr/>
          <a:lstStyle/>
          <a:p>
            <a:r>
              <a:rPr lang="en-US" dirty="0"/>
              <a:t>Research Methodology</a:t>
            </a:r>
          </a:p>
        </p:txBody>
      </p:sp>
      <p:sp>
        <p:nvSpPr>
          <p:cNvPr id="4" name="Content Placeholder 3"/>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December 2,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8" name="Picture 7">
            <a:extLst>
              <a:ext uri="{FF2B5EF4-FFF2-40B4-BE49-F238E27FC236}">
                <a16:creationId xmlns:a16="http://schemas.microsoft.com/office/drawing/2014/main" id="{4F1DF929-F322-19FC-DF8B-390842BBA9C1}"/>
              </a:ext>
            </a:extLst>
          </p:cNvPr>
          <p:cNvPicPr>
            <a:picLocks noChangeAspect="1"/>
          </p:cNvPicPr>
          <p:nvPr/>
        </p:nvPicPr>
        <p:blipFill>
          <a:blip r:embed="rId2"/>
          <a:stretch>
            <a:fillRect/>
          </a:stretch>
        </p:blipFill>
        <p:spPr>
          <a:xfrm>
            <a:off x="385143" y="927340"/>
            <a:ext cx="5037899" cy="5037142"/>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7749766" y="1465320"/>
            <a:ext cx="1394234" cy="4229423"/>
          </a:xfrm>
        </p:spPr>
        <p:txBody>
          <a:bodyPr/>
          <a:lstStyle/>
          <a:p>
            <a:endParaRPr lang="en-US"/>
          </a:p>
        </p:txBody>
      </p:sp>
      <p:sp>
        <p:nvSpPr>
          <p:cNvPr id="3" name="Title 2"/>
          <p:cNvSpPr>
            <a:spLocks noGrp="1"/>
          </p:cNvSpPr>
          <p:nvPr>
            <p:ph type="title"/>
          </p:nvPr>
        </p:nvSpPr>
        <p:spPr/>
        <p:txBody>
          <a:bodyPr/>
          <a:lstStyle/>
          <a:p>
            <a:r>
              <a:rPr lang="en-US" dirty="0"/>
              <a:t>Model Selection and Performance</a:t>
            </a:r>
          </a:p>
        </p:txBody>
      </p:sp>
      <p:sp>
        <p:nvSpPr>
          <p:cNvPr id="4" name="Content Placeholder 3"/>
          <p:cNvSpPr>
            <a:spLocks noGrp="1"/>
          </p:cNvSpPr>
          <p:nvPr>
            <p:ph idx="1"/>
          </p:nvPr>
        </p:nvSpPr>
        <p:spPr>
          <a:xfrm>
            <a:off x="365568" y="1472184"/>
            <a:ext cx="7682963" cy="4222560"/>
          </a:xfrm>
        </p:spPr>
        <p:txBody>
          <a:bodyPr/>
          <a:lstStyle/>
          <a:p>
            <a:r>
              <a:rPr lang="en-US" dirty="0"/>
              <a:t>Random Forest Model</a:t>
            </a:r>
          </a:p>
          <a:p>
            <a:r>
              <a:rPr lang="en-US" dirty="0"/>
              <a:t>Selected Features and Target Attributes</a:t>
            </a:r>
          </a:p>
          <a:p>
            <a:pPr lvl="1"/>
            <a:r>
              <a:rPr lang="en-US" dirty="0"/>
              <a:t>Features:</a:t>
            </a:r>
          </a:p>
          <a:p>
            <a:pPr lvl="2"/>
            <a:r>
              <a:rPr lang="en-US" dirty="0" err="1"/>
              <a:t>All_Prop_Types</a:t>
            </a:r>
            <a:endParaRPr lang="en-US" dirty="0"/>
          </a:p>
          <a:p>
            <a:pPr lvl="2"/>
            <a:r>
              <a:rPr lang="en-US" dirty="0"/>
              <a:t>WN_Sit_Elc_Int1</a:t>
            </a:r>
          </a:p>
          <a:p>
            <a:pPr lvl="2"/>
            <a:r>
              <a:rPr lang="en-US" dirty="0"/>
              <a:t>WN_Sit_Gas_Int1</a:t>
            </a:r>
          </a:p>
          <a:p>
            <a:pPr lvl="2"/>
            <a:r>
              <a:rPr lang="en-US" dirty="0"/>
              <a:t>All_water_Int1</a:t>
            </a:r>
          </a:p>
          <a:p>
            <a:pPr lvl="1"/>
            <a:r>
              <a:rPr lang="en-US" dirty="0"/>
              <a:t>Target:</a:t>
            </a:r>
          </a:p>
          <a:p>
            <a:pPr lvl="2"/>
            <a:r>
              <a:rPr lang="en-US" dirty="0" err="1"/>
              <a:t>Ener_Start_Score</a:t>
            </a:r>
            <a:endParaRPr lang="en-US" dirty="0"/>
          </a:p>
          <a:p>
            <a:pPr lvl="2"/>
            <a:endParaRPr lang="en-US" dirty="0"/>
          </a:p>
          <a:p>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2,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8</a:t>
            </a:fld>
            <a:endParaRPr lang="en-US" dirty="0"/>
          </a:p>
        </p:txBody>
      </p:sp>
    </p:spTree>
    <p:extLst>
      <p:ext uri="{BB962C8B-B14F-4D97-AF65-F5344CB8AC3E}">
        <p14:creationId xmlns:p14="http://schemas.microsoft.com/office/powerpoint/2010/main" val="725469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FD2B-D992-3736-D30D-5412F8012367}"/>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91AE44-A4D3-71FA-8047-3F992B726E8F}"/>
              </a:ext>
            </a:extLst>
          </p:cNvPr>
          <p:cNvSpPr>
            <a:spLocks noGrp="1"/>
          </p:cNvSpPr>
          <p:nvPr>
            <p:ph type="pic" sz="quarter" idx="11"/>
          </p:nvPr>
        </p:nvSpPr>
        <p:spPr>
          <a:xfrm>
            <a:off x="4074058" y="1465320"/>
            <a:ext cx="5069941" cy="4229423"/>
          </a:xfrm>
        </p:spPr>
        <p:txBody>
          <a:bodyPr/>
          <a:lstStyle/>
          <a:p>
            <a:endParaRPr lang="en-US" dirty="0"/>
          </a:p>
        </p:txBody>
      </p:sp>
      <p:sp>
        <p:nvSpPr>
          <p:cNvPr id="3" name="Title 2">
            <a:extLst>
              <a:ext uri="{FF2B5EF4-FFF2-40B4-BE49-F238E27FC236}">
                <a16:creationId xmlns:a16="http://schemas.microsoft.com/office/drawing/2014/main" id="{D737C0FB-EC3B-A56F-E355-BC61BD6206D9}"/>
              </a:ext>
            </a:extLst>
          </p:cNvPr>
          <p:cNvSpPr>
            <a:spLocks noGrp="1"/>
          </p:cNvSpPr>
          <p:nvPr>
            <p:ph type="title"/>
          </p:nvPr>
        </p:nvSpPr>
        <p:spPr/>
        <p:txBody>
          <a:bodyPr/>
          <a:lstStyle/>
          <a:p>
            <a:r>
              <a:rPr lang="en-US" dirty="0"/>
              <a:t>Model Selection and Performance </a:t>
            </a:r>
            <a:r>
              <a:rPr lang="en-US" dirty="0" err="1"/>
              <a:t>cont</a:t>
            </a:r>
            <a:r>
              <a:rPr lang="en-US" dirty="0"/>
              <a:t>…</a:t>
            </a:r>
          </a:p>
        </p:txBody>
      </p:sp>
      <p:sp>
        <p:nvSpPr>
          <p:cNvPr id="4" name="Content Placeholder 3">
            <a:extLst>
              <a:ext uri="{FF2B5EF4-FFF2-40B4-BE49-F238E27FC236}">
                <a16:creationId xmlns:a16="http://schemas.microsoft.com/office/drawing/2014/main" id="{AC271530-876F-08C7-5151-A2E907937EE0}"/>
              </a:ext>
            </a:extLst>
          </p:cNvPr>
          <p:cNvSpPr>
            <a:spLocks noGrp="1"/>
          </p:cNvSpPr>
          <p:nvPr>
            <p:ph idx="1"/>
          </p:nvPr>
        </p:nvSpPr>
        <p:spPr>
          <a:xfrm>
            <a:off x="365568" y="1472184"/>
            <a:ext cx="3708491" cy="4222560"/>
          </a:xfrm>
        </p:spPr>
        <p:txBody>
          <a:bodyPr/>
          <a:lstStyle/>
          <a:p>
            <a:pPr lvl="2"/>
            <a:endParaRPr lang="en-US" dirty="0"/>
          </a:p>
          <a:p>
            <a:r>
              <a:rPr lang="en-US" dirty="0"/>
              <a:t>Features importance</a:t>
            </a:r>
          </a:p>
        </p:txBody>
      </p:sp>
      <p:sp>
        <p:nvSpPr>
          <p:cNvPr id="5" name="Date Placeholder 4">
            <a:extLst>
              <a:ext uri="{FF2B5EF4-FFF2-40B4-BE49-F238E27FC236}">
                <a16:creationId xmlns:a16="http://schemas.microsoft.com/office/drawing/2014/main" id="{BFE1F6BF-BFF8-B743-000A-EDE0FFF64372}"/>
              </a:ext>
            </a:extLst>
          </p:cNvPr>
          <p:cNvSpPr>
            <a:spLocks noGrp="1"/>
          </p:cNvSpPr>
          <p:nvPr>
            <p:ph type="dt" sz="half" idx="2"/>
          </p:nvPr>
        </p:nvSpPr>
        <p:spPr/>
        <p:txBody>
          <a:bodyPr/>
          <a:lstStyle/>
          <a:p>
            <a:fld id="{BCBA42CB-E389-4338-A8B7-EE0CBAE9CA56}" type="datetime4">
              <a:rPr lang="en-US" smtClean="0"/>
              <a:t>December 2, 2024</a:t>
            </a:fld>
            <a:r>
              <a:rPr lang="en-CA"/>
              <a:t>     |</a:t>
            </a:r>
            <a:endParaRPr lang="en-US" dirty="0"/>
          </a:p>
        </p:txBody>
      </p:sp>
      <p:sp>
        <p:nvSpPr>
          <p:cNvPr id="6" name="Slide Number Placeholder 5">
            <a:extLst>
              <a:ext uri="{FF2B5EF4-FFF2-40B4-BE49-F238E27FC236}">
                <a16:creationId xmlns:a16="http://schemas.microsoft.com/office/drawing/2014/main" id="{D8F093C1-DFF8-00C2-02EB-EC8FE2461214}"/>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8" name="Picture 7">
            <a:extLst>
              <a:ext uri="{FF2B5EF4-FFF2-40B4-BE49-F238E27FC236}">
                <a16:creationId xmlns:a16="http://schemas.microsoft.com/office/drawing/2014/main" id="{32F86EF4-A741-2110-4B0D-DF8CCDF48E85}"/>
              </a:ext>
            </a:extLst>
          </p:cNvPr>
          <p:cNvPicPr>
            <a:picLocks noChangeAspect="1"/>
          </p:cNvPicPr>
          <p:nvPr/>
        </p:nvPicPr>
        <p:blipFill>
          <a:blip r:embed="rId2"/>
          <a:stretch>
            <a:fillRect/>
          </a:stretch>
        </p:blipFill>
        <p:spPr>
          <a:xfrm>
            <a:off x="3349782" y="1462263"/>
            <a:ext cx="5730843" cy="4239344"/>
          </a:xfrm>
          <a:prstGeom prst="rect">
            <a:avLst/>
          </a:prstGeom>
        </p:spPr>
      </p:pic>
    </p:spTree>
    <p:extLst>
      <p:ext uri="{BB962C8B-B14F-4D97-AF65-F5344CB8AC3E}">
        <p14:creationId xmlns:p14="http://schemas.microsoft.com/office/powerpoint/2010/main" val="1598226198"/>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1017</Words>
  <Application>Microsoft Office PowerPoint</Application>
  <PresentationFormat>On-screen Show (4:3)</PresentationFormat>
  <Paragraphs>109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RyersonUniversity_MasterTemplate v1</vt:lpstr>
      <vt:lpstr>An Analysis of Power and Water consumption and GHG Emission of large buildings in Ontario, Canada</vt:lpstr>
      <vt:lpstr>Abstract and Dataset</vt:lpstr>
      <vt:lpstr>Abstract and Dataset cont...</vt:lpstr>
      <vt:lpstr>Abstract and Dataset cont...</vt:lpstr>
      <vt:lpstr>Abstract and Dataset cont...</vt:lpstr>
      <vt:lpstr>Literature Review</vt:lpstr>
      <vt:lpstr>Research Methodology</vt:lpstr>
      <vt:lpstr>Model Selection and Performance</vt:lpstr>
      <vt:lpstr>Model Selection and Performance cont…</vt:lpstr>
      <vt:lpstr>Model Selection and Performance cont…</vt:lpstr>
      <vt:lpstr>Model Selection and Performance cont…</vt:lpstr>
      <vt:lpstr>References</vt:lpstr>
      <vt:lpstr>Model Selection and Performance cont…</vt:lpstr>
      <vt:lpstr>Model Selection and Performance cont…</vt:lpstr>
      <vt:lpstr>References</vt:lpstr>
      <vt:lpstr>References cont…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2024-12-02T17:14:25Z</dcterms:modified>
</cp:coreProperties>
</file>